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snapToGrid="0">
      <p:cViewPr varScale="1">
        <p:scale>
          <a:sx n="80" d="100"/>
          <a:sy n="80"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379AD2-A162-4D85-A915-8D2CADDA31C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6194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9AD2-A162-4D85-A915-8D2CADDA31C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351272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9AD2-A162-4D85-A915-8D2CADDA31C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395316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9AD2-A162-4D85-A915-8D2CADDA31C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277287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79AD2-A162-4D85-A915-8D2CADDA31CD}"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848677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79AD2-A162-4D85-A915-8D2CADDA31C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94245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379AD2-A162-4D85-A915-8D2CADDA31CD}"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16507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79AD2-A162-4D85-A915-8D2CADDA31CD}"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36368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79AD2-A162-4D85-A915-8D2CADDA31CD}"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89140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79AD2-A162-4D85-A915-8D2CADDA31C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51745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79AD2-A162-4D85-A915-8D2CADDA31CD}"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9DE85-61B0-42B7-A1D3-AD63E1F7C275}" type="slidenum">
              <a:rPr lang="en-US" smtClean="0"/>
              <a:t>‹#›</a:t>
            </a:fld>
            <a:endParaRPr lang="en-US"/>
          </a:p>
        </p:txBody>
      </p:sp>
    </p:spTree>
    <p:extLst>
      <p:ext uri="{BB962C8B-B14F-4D97-AF65-F5344CB8AC3E}">
        <p14:creationId xmlns:p14="http://schemas.microsoft.com/office/powerpoint/2010/main" val="292421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79AD2-A162-4D85-A915-8D2CADDA31CD}"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9DE85-61B0-42B7-A1D3-AD63E1F7C275}" type="slidenum">
              <a:rPr lang="en-US" smtClean="0"/>
              <a:t>‹#›</a:t>
            </a:fld>
            <a:endParaRPr lang="en-US"/>
          </a:p>
        </p:txBody>
      </p:sp>
    </p:spTree>
    <p:extLst>
      <p:ext uri="{BB962C8B-B14F-4D97-AF65-F5344CB8AC3E}">
        <p14:creationId xmlns:p14="http://schemas.microsoft.com/office/powerpoint/2010/main" val="302610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Mobilizing Resources for CBDM Planning and Implementation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Community Based Disaster Management</a:t>
            </a:r>
            <a:endParaRPr lang="en-US" dirty="0"/>
          </a:p>
        </p:txBody>
      </p:sp>
    </p:spTree>
    <p:extLst>
      <p:ext uri="{BB962C8B-B14F-4D97-AF65-F5344CB8AC3E}">
        <p14:creationId xmlns:p14="http://schemas.microsoft.com/office/powerpoint/2010/main" val="156624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Mobilizing Resources for CBDM Planning and Implementation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In </a:t>
            </a:r>
            <a:r>
              <a:rPr lang="en-US" dirty="0"/>
              <a:t>order to sustain community level disaster reduction activities, the development of a continuous source of funds is very important. </a:t>
            </a:r>
            <a:endParaRPr lang="en-US" dirty="0" smtClean="0"/>
          </a:p>
          <a:p>
            <a:r>
              <a:rPr lang="en-US" dirty="0" smtClean="0"/>
              <a:t>This </a:t>
            </a:r>
            <a:r>
              <a:rPr lang="en-US" dirty="0"/>
              <a:t>will enable the families and community groups to implement disaster risk reduction and preparedness activities, which were identified in the community action plan. </a:t>
            </a:r>
            <a:endParaRPr lang="en-US" dirty="0" smtClean="0"/>
          </a:p>
          <a:p>
            <a:r>
              <a:rPr lang="en-US" dirty="0" smtClean="0"/>
              <a:t>Therefore </a:t>
            </a:r>
            <a:r>
              <a:rPr lang="en-US" dirty="0"/>
              <a:t>the local authorities must help the most vulnerable communities to establish a fund through providing seed money.</a:t>
            </a:r>
          </a:p>
        </p:txBody>
      </p:sp>
    </p:spTree>
    <p:extLst>
      <p:ext uri="{BB962C8B-B14F-4D97-AF65-F5344CB8AC3E}">
        <p14:creationId xmlns:p14="http://schemas.microsoft.com/office/powerpoint/2010/main" val="273680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development of this fund would also allow the local community to use this seed money to mobilize further funds from other agencies</a:t>
            </a:r>
            <a:r>
              <a:rPr lang="en-US" dirty="0" smtClean="0"/>
              <a:t>.</a:t>
            </a:r>
          </a:p>
          <a:p>
            <a:r>
              <a:rPr lang="en-US" dirty="0" smtClean="0"/>
              <a:t> </a:t>
            </a:r>
            <a:r>
              <a:rPr lang="en-US" dirty="0"/>
              <a:t>The community members should be able to borrow microcredits from this fund in order to undertake disaster reduction measures; e.g., raising the foundation of the house, retrofitting of the house or school, purchase of drought resistant seeds and plants etc.</a:t>
            </a:r>
          </a:p>
          <a:p>
            <a:endParaRPr lang="en-US" dirty="0"/>
          </a:p>
        </p:txBody>
      </p:sp>
    </p:spTree>
    <p:extLst>
      <p:ext uri="{BB962C8B-B14F-4D97-AF65-F5344CB8AC3E}">
        <p14:creationId xmlns:p14="http://schemas.microsoft.com/office/powerpoint/2010/main" val="3374802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Rationale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To </a:t>
            </a:r>
            <a:r>
              <a:rPr lang="en-US" dirty="0"/>
              <a:t>sustain existing community based disaster reduction activities</a:t>
            </a:r>
          </a:p>
          <a:p>
            <a:pPr lvl="0"/>
            <a:r>
              <a:rPr lang="en-US" dirty="0"/>
              <a:t>To strengthen the resilience of most vulnerable social groups</a:t>
            </a:r>
          </a:p>
          <a:p>
            <a:pPr lvl="0"/>
            <a:r>
              <a:rPr lang="en-US" dirty="0"/>
              <a:t>To develop an ownership of disaster reduction activities</a:t>
            </a:r>
          </a:p>
          <a:p>
            <a:pPr lvl="0"/>
            <a:r>
              <a:rPr lang="en-US" dirty="0"/>
              <a:t>To organize immediate relief, rescue and recovery activities so that lives and property can be protected without waiting for external aid.</a:t>
            </a:r>
          </a:p>
          <a:p>
            <a:endParaRPr lang="en-US" dirty="0"/>
          </a:p>
        </p:txBody>
      </p:sp>
    </p:spTree>
    <p:extLst>
      <p:ext uri="{BB962C8B-B14F-4D97-AF65-F5344CB8AC3E}">
        <p14:creationId xmlns:p14="http://schemas.microsoft.com/office/powerpoint/2010/main" val="4111915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Source of </a:t>
            </a:r>
            <a:r>
              <a:rPr lang="en-US" b="1" dirty="0" smtClean="0"/>
              <a:t>Fund</a:t>
            </a:r>
            <a:r>
              <a:rPr lang="en-US" dirty="0" smtClean="0"/>
              <a:t/>
            </a:r>
            <a:br>
              <a:rPr lang="en-US" dirty="0" smtClean="0"/>
            </a:br>
            <a:endParaRPr lang="en-US" dirty="0"/>
          </a:p>
        </p:txBody>
      </p:sp>
      <p:sp>
        <p:nvSpPr>
          <p:cNvPr id="3" name="Content Placeholder 2"/>
          <p:cNvSpPr>
            <a:spLocks noGrp="1"/>
          </p:cNvSpPr>
          <p:nvPr>
            <p:ph idx="1"/>
          </p:nvPr>
        </p:nvSpPr>
        <p:spPr>
          <a:xfrm>
            <a:off x="838200" y="1104405"/>
            <a:ext cx="10515600" cy="5450774"/>
          </a:xfrm>
        </p:spPr>
        <p:txBody>
          <a:bodyPr>
            <a:normAutofit fontScale="92500" lnSpcReduction="20000"/>
          </a:bodyPr>
          <a:lstStyle/>
          <a:p>
            <a:pPr marL="0" indent="0">
              <a:buNone/>
            </a:pPr>
            <a:r>
              <a:rPr lang="en-US" dirty="0" smtClean="0"/>
              <a:t>The </a:t>
            </a:r>
            <a:r>
              <a:rPr lang="en-US" dirty="0"/>
              <a:t>local authorities should provide the seed money from the municipal or district development fund to establish community disaster fund in most vulnerable villages or neighborhoods. In addition to the local authorities a number of other agencies could be the sources of funds for the establishment or strengthening of the community disaster fund.</a:t>
            </a:r>
          </a:p>
          <a:p>
            <a:pPr lvl="0"/>
            <a:r>
              <a:rPr lang="en-US" dirty="0"/>
              <a:t>Department of social welfare</a:t>
            </a:r>
          </a:p>
          <a:p>
            <a:pPr lvl="0"/>
            <a:r>
              <a:rPr lang="en-US" dirty="0"/>
              <a:t>Department of local development/local </a:t>
            </a:r>
            <a:r>
              <a:rPr lang="en-US" dirty="0" err="1"/>
              <a:t>governemnt</a:t>
            </a:r>
            <a:endParaRPr lang="en-US" dirty="0"/>
          </a:p>
          <a:p>
            <a:pPr lvl="0"/>
            <a:r>
              <a:rPr lang="en-US" dirty="0"/>
              <a:t>National Disaster Management Office</a:t>
            </a:r>
          </a:p>
          <a:p>
            <a:pPr lvl="0"/>
            <a:r>
              <a:rPr lang="en-US" dirty="0"/>
              <a:t>Banks</a:t>
            </a:r>
          </a:p>
          <a:p>
            <a:pPr lvl="0"/>
            <a:r>
              <a:rPr lang="en-US" dirty="0"/>
              <a:t>Contributions from the members of CBO</a:t>
            </a:r>
          </a:p>
          <a:p>
            <a:pPr lvl="0"/>
            <a:r>
              <a:rPr lang="en-US" dirty="0"/>
              <a:t>Donations from business owners in the locality</a:t>
            </a:r>
          </a:p>
          <a:p>
            <a:pPr lvl="0"/>
            <a:r>
              <a:rPr lang="en-US" dirty="0"/>
              <a:t>Sale of community products</a:t>
            </a:r>
          </a:p>
          <a:p>
            <a:pPr lvl="0"/>
            <a:r>
              <a:rPr lang="en-US" dirty="0"/>
              <a:t>International donors and UN agencies</a:t>
            </a:r>
          </a:p>
          <a:p>
            <a:pPr lvl="0"/>
            <a:r>
              <a:rPr lang="en-US" dirty="0"/>
              <a:t>NGOs</a:t>
            </a:r>
          </a:p>
          <a:p>
            <a:endParaRPr lang="en-US" dirty="0"/>
          </a:p>
        </p:txBody>
      </p:sp>
    </p:spTree>
    <p:extLst>
      <p:ext uri="{BB962C8B-B14F-4D97-AF65-F5344CB8AC3E}">
        <p14:creationId xmlns:p14="http://schemas.microsoft.com/office/powerpoint/2010/main" val="1356793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Mobilizing other </a:t>
            </a:r>
            <a:r>
              <a:rPr lang="en-US" b="1" dirty="0" smtClean="0"/>
              <a:t>resources</a:t>
            </a:r>
            <a:r>
              <a:rPr lang="en-US" dirty="0" smtClean="0"/>
              <a:t/>
            </a:r>
            <a:br>
              <a:rPr lang="en-US" dirty="0" smtClean="0"/>
            </a:br>
            <a:endParaRPr lang="en-US" dirty="0"/>
          </a:p>
        </p:txBody>
      </p:sp>
      <p:sp>
        <p:nvSpPr>
          <p:cNvPr id="3" name="Content Placeholder 2"/>
          <p:cNvSpPr>
            <a:spLocks noGrp="1"/>
          </p:cNvSpPr>
          <p:nvPr>
            <p:ph idx="1"/>
          </p:nvPr>
        </p:nvSpPr>
        <p:spPr>
          <a:xfrm>
            <a:off x="838200" y="1258784"/>
            <a:ext cx="10515600" cy="5308271"/>
          </a:xfrm>
        </p:spPr>
        <p:txBody>
          <a:bodyPr>
            <a:normAutofit lnSpcReduction="10000"/>
          </a:bodyPr>
          <a:lstStyle/>
          <a:p>
            <a:r>
              <a:rPr lang="en-US" dirty="0" smtClean="0"/>
              <a:t>Hazard </a:t>
            </a:r>
            <a:r>
              <a:rPr lang="en-US" dirty="0"/>
              <a:t>mitigation activities aim to reduce the loss of life, injuries and damage to property and environment from disasters in the longer term. The individuals, households and community groups have an important role in mitigation. </a:t>
            </a:r>
            <a:endParaRPr lang="en-US" dirty="0" smtClean="0"/>
          </a:p>
          <a:p>
            <a:r>
              <a:rPr lang="en-US" dirty="0" smtClean="0"/>
              <a:t>For </a:t>
            </a:r>
            <a:r>
              <a:rPr lang="en-US" dirty="0"/>
              <a:t>example, retrofitting of houses, or hazard resilient construction of buildings, construction of an embankment or dyke, forestation, mangrove plantation, harvesting of hazard resilient cropping, land use planning, </a:t>
            </a:r>
            <a:r>
              <a:rPr lang="en-US" dirty="0" smtClean="0"/>
              <a:t>diversification of </a:t>
            </a:r>
            <a:r>
              <a:rPr lang="en-US" dirty="0"/>
              <a:t>livelihoods, relocation and a range of other activities. </a:t>
            </a:r>
            <a:endParaRPr lang="en-US" dirty="0" smtClean="0"/>
          </a:p>
          <a:p>
            <a:r>
              <a:rPr lang="en-US" dirty="0" smtClean="0"/>
              <a:t>However</a:t>
            </a:r>
            <a:r>
              <a:rPr lang="en-US" dirty="0"/>
              <a:t>, the communities may not have necessary technical expertise to undertake such activities. Similarly, they may lack other essential services; e.g., information, funds. Therefore the role of local authorities in promoting community based disaster mitigation is very important.</a:t>
            </a:r>
          </a:p>
          <a:p>
            <a:endParaRPr lang="en-US" dirty="0"/>
          </a:p>
        </p:txBody>
      </p:sp>
    </p:spTree>
    <p:extLst>
      <p:ext uri="{BB962C8B-B14F-4D97-AF65-F5344CB8AC3E}">
        <p14:creationId xmlns:p14="http://schemas.microsoft.com/office/powerpoint/2010/main" val="280920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Local authorities can provide the following assistance to community members in hazard mitigation:</a:t>
            </a:r>
            <a:r>
              <a:rPr lang="en-US" dirty="0" smtClean="0"/>
              <a:t/>
            </a:r>
            <a:br>
              <a:rPr lang="en-US" dirty="0" smtClean="0"/>
            </a:br>
            <a:endParaRPr lang="en-US" dirty="0"/>
          </a:p>
        </p:txBody>
      </p:sp>
      <p:sp>
        <p:nvSpPr>
          <p:cNvPr id="3" name="Content Placeholder 2"/>
          <p:cNvSpPr>
            <a:spLocks noGrp="1"/>
          </p:cNvSpPr>
          <p:nvPr>
            <p:ph idx="1"/>
          </p:nvPr>
        </p:nvSpPr>
        <p:spPr>
          <a:xfrm>
            <a:off x="838200" y="1401288"/>
            <a:ext cx="10515600" cy="4775675"/>
          </a:xfrm>
        </p:spPr>
        <p:txBody>
          <a:bodyPr>
            <a:normAutofit/>
          </a:bodyPr>
          <a:lstStyle/>
          <a:p>
            <a:pPr lvl="0"/>
            <a:r>
              <a:rPr lang="en-US" dirty="0" smtClean="0"/>
              <a:t>Provide </a:t>
            </a:r>
            <a:r>
              <a:rPr lang="en-US" dirty="0"/>
              <a:t>technical experts to conduct risk assessment; e.g., hazard mapping and analysis; e.g. flood engineers, seismic experts, drought experts, climatologists etc.</a:t>
            </a:r>
          </a:p>
          <a:p>
            <a:pPr lvl="0"/>
            <a:r>
              <a:rPr lang="en-US" dirty="0"/>
              <a:t>Provide technical experts for mitigation of hazards; e.g. engineers trained in hazard safer construction, flood mitigation engineers, land use planners, environment and forestry experts and agricultural experts.</a:t>
            </a:r>
          </a:p>
          <a:p>
            <a:pPr lvl="0"/>
            <a:r>
              <a:rPr lang="en-US" dirty="0"/>
              <a:t>Develop technical skills of community experts; e.g. training of masons on safer construction, capacity building of farmers on drought mitigation, training of community health workers on medical aid during and post-disaster.</a:t>
            </a:r>
          </a:p>
          <a:p>
            <a:endParaRPr lang="en-US" dirty="0"/>
          </a:p>
        </p:txBody>
      </p:sp>
    </p:spTree>
    <p:extLst>
      <p:ext uri="{BB962C8B-B14F-4D97-AF65-F5344CB8AC3E}">
        <p14:creationId xmlns:p14="http://schemas.microsoft.com/office/powerpoint/2010/main" val="249633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45514"/>
          </a:xfrm>
        </p:spPr>
        <p:txBody>
          <a:bodyPr>
            <a:normAutofit fontScale="90000"/>
          </a:bodyPr>
          <a:lstStyle/>
          <a:p>
            <a:endParaRPr lang="en-US" dirty="0"/>
          </a:p>
        </p:txBody>
      </p:sp>
      <p:sp>
        <p:nvSpPr>
          <p:cNvPr id="3" name="Content Placeholder 2"/>
          <p:cNvSpPr>
            <a:spLocks noGrp="1"/>
          </p:cNvSpPr>
          <p:nvPr>
            <p:ph idx="1"/>
          </p:nvPr>
        </p:nvSpPr>
        <p:spPr>
          <a:xfrm>
            <a:off x="838200" y="1235033"/>
            <a:ext cx="10515600" cy="5391397"/>
          </a:xfrm>
        </p:spPr>
        <p:txBody>
          <a:bodyPr>
            <a:normAutofit/>
          </a:bodyPr>
          <a:lstStyle/>
          <a:p>
            <a:pPr lvl="0"/>
            <a:r>
              <a:rPr lang="en-US" dirty="0"/>
              <a:t>Provide relevant machinery and equipment to community groups; e.g. digging machines, cranes, flood gauges etc.</a:t>
            </a:r>
          </a:p>
          <a:p>
            <a:pPr lvl="0"/>
            <a:r>
              <a:rPr lang="en-US" dirty="0"/>
              <a:t>Develop rules and guidelines to support community level mitigation work, such as construction of fire lines; hazard-resilient construction guidelines, guidelines on hazard resilient agricultural practices, guidelines on land use planning in rural and urban areas etc.</a:t>
            </a:r>
          </a:p>
          <a:p>
            <a:pPr lvl="0"/>
            <a:r>
              <a:rPr lang="en-US" dirty="0"/>
              <a:t>Formulate plans in order to encourage community initiatives in hazard mitigation</a:t>
            </a:r>
          </a:p>
          <a:p>
            <a:pPr lvl="0"/>
            <a:r>
              <a:rPr lang="en-US" dirty="0"/>
              <a:t>Assist communities in establishing community disaster information centers</a:t>
            </a:r>
          </a:p>
          <a:p>
            <a:endParaRPr lang="en-US" dirty="0"/>
          </a:p>
        </p:txBody>
      </p:sp>
    </p:spTree>
    <p:extLst>
      <p:ext uri="{BB962C8B-B14F-4D97-AF65-F5344CB8AC3E}">
        <p14:creationId xmlns:p14="http://schemas.microsoft.com/office/powerpoint/2010/main" val="3888813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1774"/>
          </a:xfrm>
        </p:spPr>
        <p:txBody>
          <a:bodyPr>
            <a:normAutofit fontScale="90000"/>
          </a:bodyPr>
          <a:lstStyle/>
          <a:p>
            <a:endParaRPr lang="en-US" dirty="0"/>
          </a:p>
        </p:txBody>
      </p:sp>
      <p:sp>
        <p:nvSpPr>
          <p:cNvPr id="3" name="Content Placeholder 2"/>
          <p:cNvSpPr>
            <a:spLocks noGrp="1"/>
          </p:cNvSpPr>
          <p:nvPr>
            <p:ph idx="1"/>
          </p:nvPr>
        </p:nvSpPr>
        <p:spPr>
          <a:xfrm>
            <a:off x="838200" y="1436914"/>
            <a:ext cx="10515600" cy="4740049"/>
          </a:xfrm>
        </p:spPr>
        <p:txBody>
          <a:bodyPr/>
          <a:lstStyle/>
          <a:p>
            <a:pPr lvl="0"/>
            <a:r>
              <a:rPr lang="en-US" dirty="0" smtClean="0"/>
              <a:t>Provide funds to community groups for hazard mitigation</a:t>
            </a:r>
          </a:p>
          <a:p>
            <a:pPr lvl="0"/>
            <a:r>
              <a:rPr lang="en-US" dirty="0" smtClean="0"/>
              <a:t>Organize study visits for community groups to show model hazard mitigation projects in other communities</a:t>
            </a:r>
          </a:p>
          <a:p>
            <a:pPr lvl="0"/>
            <a:r>
              <a:rPr lang="en-US" dirty="0" smtClean="0"/>
              <a:t>Integrate </a:t>
            </a:r>
            <a:r>
              <a:rPr lang="en-US" dirty="0"/>
              <a:t>community disaster plans into local government planning</a:t>
            </a:r>
          </a:p>
          <a:p>
            <a:pPr lvl="0"/>
            <a:r>
              <a:rPr lang="en-US" dirty="0"/>
              <a:t>Organize consultative meetings and workshops with community groups and other stakeholders to review existing initiatives and identify new strategies for community level hazard mitigation. </a:t>
            </a:r>
          </a:p>
          <a:p>
            <a:endParaRPr lang="en-US" dirty="0"/>
          </a:p>
        </p:txBody>
      </p:sp>
    </p:spTree>
    <p:extLst>
      <p:ext uri="{BB962C8B-B14F-4D97-AF65-F5344CB8AC3E}">
        <p14:creationId xmlns:p14="http://schemas.microsoft.com/office/powerpoint/2010/main" val="347453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683</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Mobilizing Resources for CBDM Planning and Implementation </vt:lpstr>
      <vt:lpstr>Mobilizing Resources for CBDM Planning and Implementation </vt:lpstr>
      <vt:lpstr>PowerPoint Presentation</vt:lpstr>
      <vt:lpstr>Rationale </vt:lpstr>
      <vt:lpstr>Source of Fund </vt:lpstr>
      <vt:lpstr>Mobilizing other resources </vt:lpstr>
      <vt:lpstr>Local authorities can provide the following assistance to community members in hazard mitigation: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Mobilizing Resources for CBDM Planning and Implementation</dc:title>
  <dc:creator>Abdul Rehman</dc:creator>
  <cp:lastModifiedBy>Abdul Rehman</cp:lastModifiedBy>
  <cp:revision>3</cp:revision>
  <dcterms:created xsi:type="dcterms:W3CDTF">2020-04-25T18:12:47Z</dcterms:created>
  <dcterms:modified xsi:type="dcterms:W3CDTF">2020-04-25T18:36:40Z</dcterms:modified>
</cp:coreProperties>
</file>